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0" d="100"/>
          <a:sy n="60"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98721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ZA"/>
          </a:p>
        </p:txBody>
      </p:sp>
      <p:sp>
        <p:nvSpPr>
          <p:cNvPr id="3" name="Shape 1"/>
          <p:cNvSpPr/>
          <p:nvPr/>
        </p:nvSpPr>
        <p:spPr>
          <a:xfrm>
            <a:off x="0" y="0"/>
            <a:ext cx="14630400" cy="8229600"/>
          </a:xfrm>
          <a:prstGeom prst="rect">
            <a:avLst/>
          </a:prstGeom>
          <a:solidFill>
            <a:srgbClr val="EFECE6"/>
          </a:solidFill>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8" y="532448"/>
            <a:ext cx="7477601" cy="2499598"/>
          </a:xfrm>
          <a:prstGeom prst="rect">
            <a:avLst/>
          </a:prstGeom>
          <a:noFill/>
          <a:ln/>
        </p:spPr>
        <p:txBody>
          <a:bodyPr wrap="square" rtlCol="0" anchor="t"/>
          <a:lstStyle/>
          <a:p>
            <a:pPr marL="0" indent="0">
              <a:lnSpc>
                <a:spcPts val="6561"/>
              </a:lnSpc>
              <a:buNone/>
            </a:pPr>
            <a:r>
              <a:rPr lang="en-US" sz="5249" b="1" dirty="0">
                <a:solidFill>
                  <a:srgbClr val="282824"/>
                </a:solidFill>
                <a:latin typeface="Lato" pitchFamily="34" charset="0"/>
                <a:ea typeface="Lato" pitchFamily="34" charset="-122"/>
                <a:cs typeface="Lato" pitchFamily="34" charset="-120"/>
              </a:rPr>
              <a:t>Solving Lack of Agricultural Advisory for South African Farmers</a:t>
            </a:r>
            <a:endParaRPr lang="en-US" sz="5249" dirty="0"/>
          </a:p>
        </p:txBody>
      </p:sp>
      <p:sp>
        <p:nvSpPr>
          <p:cNvPr id="6" name="Text 3"/>
          <p:cNvSpPr/>
          <p:nvPr/>
        </p:nvSpPr>
        <p:spPr>
          <a:xfrm>
            <a:off x="6319599" y="3967877"/>
            <a:ext cx="7477601" cy="2858929"/>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South African farmers face the challenge of limited access to timely and accurate agricultural advisory, hindering their productivity and overall success. With inefficient information dissemination, farmers struggle to make informed decisions for crop management, pest control, and maximizing yields. Our AI-powered platform aims to revolutionize agricultural advisory services, providing farmers with personalized, data-driven insights to optimize their farming practices and ultimately enhance their livelihoods.</a:t>
            </a:r>
            <a:endParaRPr lang="en-US" sz="1750" dirty="0"/>
          </a:p>
        </p:txBody>
      </p:sp>
      <p:sp>
        <p:nvSpPr>
          <p:cNvPr id="7" name="Shape 4"/>
          <p:cNvSpPr/>
          <p:nvPr/>
        </p:nvSpPr>
        <p:spPr>
          <a:xfrm>
            <a:off x="6319599" y="6722269"/>
            <a:ext cx="355402" cy="355402"/>
          </a:xfrm>
          <a:prstGeom prst="roundRect">
            <a:avLst>
              <a:gd name="adj" fmla="val 25726039"/>
            </a:avLst>
          </a:prstGeom>
          <a:solidFill>
            <a:srgbClr val="12B6D8"/>
          </a:solidFill>
          <a:ln w="7620">
            <a:solidFill>
              <a:srgbClr val="FFFFFF"/>
            </a:solidFill>
            <a:prstDash val="solid"/>
          </a:ln>
        </p:spPr>
        <p:txBody>
          <a:bodyPr/>
          <a:lstStyle/>
          <a:p>
            <a:endParaRPr lang="en-ZA"/>
          </a:p>
        </p:txBody>
      </p:sp>
      <p:sp>
        <p:nvSpPr>
          <p:cNvPr id="8" name="Text 5"/>
          <p:cNvSpPr/>
          <p:nvPr/>
        </p:nvSpPr>
        <p:spPr>
          <a:xfrm>
            <a:off x="6408777" y="6826806"/>
            <a:ext cx="176927" cy="146328"/>
          </a:xfrm>
          <a:prstGeom prst="rect">
            <a:avLst/>
          </a:prstGeom>
          <a:noFill/>
          <a:ln/>
        </p:spPr>
        <p:txBody>
          <a:bodyPr wrap="none" rtlCol="0" anchor="t"/>
          <a:lstStyle/>
          <a:p>
            <a:pPr marL="0" indent="0" algn="ctr">
              <a:lnSpc>
                <a:spcPts val="1152"/>
              </a:lnSpc>
              <a:buNone/>
            </a:pPr>
            <a:r>
              <a:rPr lang="en-US" sz="1152" dirty="0">
                <a:solidFill>
                  <a:srgbClr val="3C3838"/>
                </a:solidFill>
                <a:latin typeface="Lato" pitchFamily="34" charset="0"/>
                <a:ea typeface="Lato" pitchFamily="34" charset="-122"/>
                <a:cs typeface="Lato" pitchFamily="34" charset="-120"/>
              </a:rPr>
              <a:t>Sa</a:t>
            </a:r>
            <a:endParaRPr lang="en-US" sz="1152" dirty="0"/>
          </a:p>
        </p:txBody>
      </p:sp>
      <p:sp>
        <p:nvSpPr>
          <p:cNvPr id="9" name="Text 6"/>
          <p:cNvSpPr/>
          <p:nvPr/>
        </p:nvSpPr>
        <p:spPr>
          <a:xfrm>
            <a:off x="6786086" y="6705600"/>
            <a:ext cx="2264331" cy="388858"/>
          </a:xfrm>
          <a:prstGeom prst="rect">
            <a:avLst/>
          </a:prstGeom>
          <a:noFill/>
          <a:ln/>
        </p:spPr>
        <p:txBody>
          <a:bodyPr wrap="none" rtlCol="0" anchor="t"/>
          <a:lstStyle/>
          <a:p>
            <a:pPr marL="0" indent="0" algn="l">
              <a:lnSpc>
                <a:spcPts val="3062"/>
              </a:lnSpc>
              <a:buNone/>
            </a:pPr>
            <a:r>
              <a:rPr lang="en-US" sz="2187" b="1" dirty="0">
                <a:solidFill>
                  <a:srgbClr val="4A4A45"/>
                </a:solidFill>
                <a:latin typeface="Lato" pitchFamily="34" charset="0"/>
                <a:ea typeface="Lato" pitchFamily="34" charset="-122"/>
                <a:cs typeface="Lato" pitchFamily="34" charset="-120"/>
              </a:rPr>
              <a:t>by Sabeliwe Langa</a:t>
            </a:r>
            <a:endParaRPr lang="en-US" sz="2187" dirty="0"/>
          </a:p>
        </p:txBody>
      </p:sp>
      <p:pic>
        <p:nvPicPr>
          <p:cNvPr id="10"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ZA"/>
          </a:p>
        </p:txBody>
      </p:sp>
      <p:sp>
        <p:nvSpPr>
          <p:cNvPr id="3" name="Shape 1"/>
          <p:cNvSpPr/>
          <p:nvPr/>
        </p:nvSpPr>
        <p:spPr>
          <a:xfrm>
            <a:off x="0" y="0"/>
            <a:ext cx="14630400" cy="8229600"/>
          </a:xfrm>
          <a:prstGeom prst="rect">
            <a:avLst/>
          </a:prstGeom>
          <a:solidFill>
            <a:srgbClr val="EFECE6"/>
          </a:solidFill>
          <a:ln/>
        </p:spPr>
        <p:txBody>
          <a:bodyPr/>
          <a:lstStyle/>
          <a:p>
            <a:endParaRPr lang="en-ZA"/>
          </a:p>
        </p:txBody>
      </p:sp>
      <p:sp>
        <p:nvSpPr>
          <p:cNvPr id="4" name="Text 2"/>
          <p:cNvSpPr/>
          <p:nvPr/>
        </p:nvSpPr>
        <p:spPr>
          <a:xfrm>
            <a:off x="2037993" y="3049191"/>
            <a:ext cx="4443889"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Our Team</a:t>
            </a:r>
            <a:endParaRPr lang="en-US" sz="4374" dirty="0"/>
          </a:p>
        </p:txBody>
      </p:sp>
      <p:sp>
        <p:nvSpPr>
          <p:cNvPr id="5" name="Shape 3"/>
          <p:cNvSpPr/>
          <p:nvPr/>
        </p:nvSpPr>
        <p:spPr>
          <a:xfrm>
            <a:off x="2037993" y="4187904"/>
            <a:ext cx="10554414" cy="992505"/>
          </a:xfrm>
          <a:prstGeom prst="rect">
            <a:avLst/>
          </a:prstGeom>
          <a:solidFill>
            <a:srgbClr val="E1DBD0"/>
          </a:solidFill>
          <a:ln/>
        </p:spPr>
        <p:txBody>
          <a:bodyPr/>
          <a:lstStyle/>
          <a:p>
            <a:endParaRPr lang="en-ZA"/>
          </a:p>
        </p:txBody>
      </p:sp>
      <p:sp>
        <p:nvSpPr>
          <p:cNvPr id="6" name="Text 4"/>
          <p:cNvSpPr/>
          <p:nvPr/>
        </p:nvSpPr>
        <p:spPr>
          <a:xfrm>
            <a:off x="2260163" y="4328755"/>
            <a:ext cx="10110073" cy="710803"/>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Meet our diverse team of experts, comprising data scientists, agricultural specialists, and technology innovators, all driven by a common goal of revolutionizing agricultural advisory.</a:t>
            </a:r>
            <a:endParaRPr lang="en-US" sz="1750" dirty="0"/>
          </a:p>
        </p:txBody>
      </p:sp>
      <p:pic>
        <p:nvPicPr>
          <p:cNvPr id="7"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ZA"/>
          </a:p>
        </p:txBody>
      </p:sp>
      <p:sp>
        <p:nvSpPr>
          <p:cNvPr id="3" name="Shape 1"/>
          <p:cNvSpPr/>
          <p:nvPr/>
        </p:nvSpPr>
        <p:spPr>
          <a:xfrm>
            <a:off x="0" y="0"/>
            <a:ext cx="14630400" cy="8229600"/>
          </a:xfrm>
          <a:prstGeom prst="rect">
            <a:avLst/>
          </a:prstGeom>
          <a:solidFill>
            <a:srgbClr val="EFECE6"/>
          </a:solidFill>
          <a:ln/>
        </p:spPr>
        <p:txBody>
          <a:bodyPr/>
          <a:lstStyle/>
          <a:p>
            <a:endParaRPr lang="en-ZA"/>
          </a:p>
        </p:txBody>
      </p:sp>
      <p:sp>
        <p:nvSpPr>
          <p:cNvPr id="4" name="Text 2"/>
          <p:cNvSpPr/>
          <p:nvPr/>
        </p:nvSpPr>
        <p:spPr>
          <a:xfrm>
            <a:off x="2037993" y="2039064"/>
            <a:ext cx="8836343"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Market Opportunity in South Africa</a:t>
            </a:r>
            <a:endParaRPr lang="en-US" sz="4374" dirty="0"/>
          </a:p>
        </p:txBody>
      </p:sp>
      <p:sp>
        <p:nvSpPr>
          <p:cNvPr id="5" name="Text 3"/>
          <p:cNvSpPr/>
          <p:nvPr/>
        </p:nvSpPr>
        <p:spPr>
          <a:xfrm>
            <a:off x="2037993" y="3288863"/>
            <a:ext cx="2576989"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Potential for Growth</a:t>
            </a:r>
            <a:endParaRPr lang="en-US" sz="2187" dirty="0"/>
          </a:p>
        </p:txBody>
      </p:sp>
      <p:sp>
        <p:nvSpPr>
          <p:cNvPr id="6" name="Text 4"/>
          <p:cNvSpPr/>
          <p:nvPr/>
        </p:nvSpPr>
        <p:spPr>
          <a:xfrm>
            <a:off x="2037993" y="3858220"/>
            <a:ext cx="5006221" cy="1777008"/>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South Africa's agricultural industry presents a significant market opportunity. The sector contributes to the country's economy and offers substantial potential for AI-driven agricultural solutions to thrive and make a meaningful impact.</a:t>
            </a:r>
            <a:endParaRPr lang="en-US" sz="1750" dirty="0"/>
          </a:p>
        </p:txBody>
      </p:sp>
      <p:sp>
        <p:nvSpPr>
          <p:cNvPr id="7" name="Text 5"/>
          <p:cNvSpPr/>
          <p:nvPr/>
        </p:nvSpPr>
        <p:spPr>
          <a:xfrm>
            <a:off x="7593806" y="3288863"/>
            <a:ext cx="3686294"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Challenges and Opportunities</a:t>
            </a:r>
            <a:endParaRPr lang="en-US" sz="2187" dirty="0"/>
          </a:p>
        </p:txBody>
      </p:sp>
      <p:sp>
        <p:nvSpPr>
          <p:cNvPr id="8" name="Text 6"/>
          <p:cNvSpPr/>
          <p:nvPr/>
        </p:nvSpPr>
        <p:spPr>
          <a:xfrm>
            <a:off x="7593806" y="3858220"/>
            <a:ext cx="5006221" cy="2132409"/>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The agricultural landscape in South Africa encompasses diverse climates and farming practices. This presents ample opportunities for our AI solutions to cater to the specific needs of different regions, crops, and farming methodologies.</a:t>
            </a:r>
            <a:endParaRPr lang="en-US" sz="1750" dirty="0"/>
          </a:p>
        </p:txBody>
      </p:sp>
      <p:pic>
        <p:nvPicPr>
          <p:cNvPr id="9"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ZA"/>
          </a:p>
        </p:txBody>
      </p:sp>
      <p:sp>
        <p:nvSpPr>
          <p:cNvPr id="3" name="Shape 1"/>
          <p:cNvSpPr/>
          <p:nvPr/>
        </p:nvSpPr>
        <p:spPr>
          <a:xfrm>
            <a:off x="0" y="0"/>
            <a:ext cx="14630400" cy="8231267"/>
          </a:xfrm>
          <a:prstGeom prst="rect">
            <a:avLst/>
          </a:prstGeom>
          <a:solidFill>
            <a:srgbClr val="EFECE6"/>
          </a:solidFill>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2371249"/>
          </a:xfrm>
          <a:prstGeom prst="rect">
            <a:avLst/>
          </a:prstGeom>
        </p:spPr>
      </p:pic>
      <p:sp>
        <p:nvSpPr>
          <p:cNvPr id="5" name="Text 2"/>
          <p:cNvSpPr/>
          <p:nvPr/>
        </p:nvSpPr>
        <p:spPr>
          <a:xfrm>
            <a:off x="2809756" y="2892862"/>
            <a:ext cx="9010888" cy="1185386"/>
          </a:xfrm>
          <a:prstGeom prst="rect">
            <a:avLst/>
          </a:prstGeom>
          <a:noFill/>
          <a:ln/>
        </p:spPr>
        <p:txBody>
          <a:bodyPr wrap="square" rtlCol="0" anchor="t"/>
          <a:lstStyle/>
          <a:p>
            <a:pPr marL="0" indent="0">
              <a:lnSpc>
                <a:spcPts val="4668"/>
              </a:lnSpc>
              <a:buNone/>
            </a:pPr>
            <a:r>
              <a:rPr lang="en-US" sz="3734" b="1" dirty="0">
                <a:solidFill>
                  <a:srgbClr val="282824"/>
                </a:solidFill>
                <a:latin typeface="Lato" pitchFamily="34" charset="0"/>
                <a:ea typeface="Lato" pitchFamily="34" charset="-122"/>
                <a:cs typeface="Lato" pitchFamily="34" charset="-120"/>
              </a:rPr>
              <a:t>AI-Powered Agricultural Advisory Platform</a:t>
            </a:r>
            <a:endParaRPr lang="en-US" sz="3734" dirty="0"/>
          </a:p>
        </p:txBody>
      </p:sp>
      <p:sp>
        <p:nvSpPr>
          <p:cNvPr id="6" name="Shape 3"/>
          <p:cNvSpPr/>
          <p:nvPr/>
        </p:nvSpPr>
        <p:spPr>
          <a:xfrm>
            <a:off x="2809756" y="4510921"/>
            <a:ext cx="426720" cy="426720"/>
          </a:xfrm>
          <a:prstGeom prst="roundRect">
            <a:avLst>
              <a:gd name="adj" fmla="val 26674"/>
            </a:avLst>
          </a:prstGeom>
          <a:solidFill>
            <a:srgbClr val="E1DBD0"/>
          </a:solidFill>
          <a:ln/>
        </p:spPr>
        <p:txBody>
          <a:bodyPr/>
          <a:lstStyle/>
          <a:p>
            <a:endParaRPr lang="en-ZA"/>
          </a:p>
        </p:txBody>
      </p:sp>
      <p:sp>
        <p:nvSpPr>
          <p:cNvPr id="7" name="Text 4"/>
          <p:cNvSpPr/>
          <p:nvPr/>
        </p:nvSpPr>
        <p:spPr>
          <a:xfrm>
            <a:off x="2940606" y="4546402"/>
            <a:ext cx="165021" cy="355640"/>
          </a:xfrm>
          <a:prstGeom prst="rect">
            <a:avLst/>
          </a:prstGeom>
          <a:noFill/>
          <a:ln/>
        </p:spPr>
        <p:txBody>
          <a:bodyPr wrap="none" rtlCol="0" anchor="t"/>
          <a:lstStyle/>
          <a:p>
            <a:pPr marL="0" indent="0" algn="ctr">
              <a:lnSpc>
                <a:spcPts val="2801"/>
              </a:lnSpc>
              <a:buNone/>
            </a:pPr>
            <a:r>
              <a:rPr lang="en-US" sz="2241" b="1" dirty="0">
                <a:solidFill>
                  <a:srgbClr val="282824"/>
                </a:solidFill>
                <a:latin typeface="Lato" pitchFamily="34" charset="0"/>
                <a:ea typeface="Lato" pitchFamily="34" charset="-122"/>
                <a:cs typeface="Lato" pitchFamily="34" charset="-120"/>
              </a:rPr>
              <a:t>1</a:t>
            </a:r>
            <a:endParaRPr lang="en-US" sz="2241" dirty="0"/>
          </a:p>
        </p:txBody>
      </p:sp>
      <p:sp>
        <p:nvSpPr>
          <p:cNvPr id="8" name="Text 5"/>
          <p:cNvSpPr/>
          <p:nvPr/>
        </p:nvSpPr>
        <p:spPr>
          <a:xfrm>
            <a:off x="3426143" y="4576048"/>
            <a:ext cx="2200156" cy="296466"/>
          </a:xfrm>
          <a:prstGeom prst="rect">
            <a:avLst/>
          </a:prstGeom>
          <a:noFill/>
          <a:ln/>
        </p:spPr>
        <p:txBody>
          <a:bodyPr wrap="none" rtlCol="0" anchor="t"/>
          <a:lstStyle/>
          <a:p>
            <a:pPr marL="0" indent="0">
              <a:lnSpc>
                <a:spcPts val="2334"/>
              </a:lnSpc>
              <a:buNone/>
            </a:pPr>
            <a:r>
              <a:rPr lang="en-US" sz="1867" b="1" dirty="0">
                <a:solidFill>
                  <a:srgbClr val="282824"/>
                </a:solidFill>
                <a:latin typeface="Lato" pitchFamily="34" charset="0"/>
                <a:ea typeface="Lato" pitchFamily="34" charset="-122"/>
                <a:cs typeface="Lato" pitchFamily="34" charset="-120"/>
              </a:rPr>
              <a:t>Data-Driven Insights</a:t>
            </a:r>
            <a:endParaRPr lang="en-US" sz="1867" dirty="0"/>
          </a:p>
        </p:txBody>
      </p:sp>
      <p:sp>
        <p:nvSpPr>
          <p:cNvPr id="9" name="Text 6"/>
          <p:cNvSpPr/>
          <p:nvPr/>
        </p:nvSpPr>
        <p:spPr>
          <a:xfrm>
            <a:off x="3426143" y="4986218"/>
            <a:ext cx="2260759" cy="2123599"/>
          </a:xfrm>
          <a:prstGeom prst="rect">
            <a:avLst/>
          </a:prstGeom>
          <a:noFill/>
          <a:ln/>
        </p:spPr>
        <p:txBody>
          <a:bodyPr wrap="square" rtlCol="0" anchor="t"/>
          <a:lstStyle/>
          <a:p>
            <a:pPr marL="0" indent="0">
              <a:lnSpc>
                <a:spcPts val="2390"/>
              </a:lnSpc>
              <a:buNone/>
            </a:pPr>
            <a:r>
              <a:rPr lang="en-US" sz="1494" dirty="0">
                <a:solidFill>
                  <a:srgbClr val="4A4A45"/>
                </a:solidFill>
                <a:latin typeface="Lato" pitchFamily="34" charset="0"/>
                <a:ea typeface="Lato" pitchFamily="34" charset="-122"/>
                <a:cs typeface="Lato" pitchFamily="34" charset="-120"/>
              </a:rPr>
              <a:t>Our platform leverages AI algorithms to analyze agricultural data and provide farmers with valuable, customized insights for their specific farming operations.</a:t>
            </a:r>
            <a:endParaRPr lang="en-US" sz="1494" dirty="0"/>
          </a:p>
        </p:txBody>
      </p:sp>
      <p:sp>
        <p:nvSpPr>
          <p:cNvPr id="10" name="Shape 7"/>
          <p:cNvSpPr/>
          <p:nvPr/>
        </p:nvSpPr>
        <p:spPr>
          <a:xfrm>
            <a:off x="5876568" y="4510921"/>
            <a:ext cx="426720" cy="426720"/>
          </a:xfrm>
          <a:prstGeom prst="roundRect">
            <a:avLst>
              <a:gd name="adj" fmla="val 26674"/>
            </a:avLst>
          </a:prstGeom>
          <a:solidFill>
            <a:srgbClr val="E1DBD0"/>
          </a:solidFill>
          <a:ln/>
        </p:spPr>
        <p:txBody>
          <a:bodyPr/>
          <a:lstStyle/>
          <a:p>
            <a:endParaRPr lang="en-ZA"/>
          </a:p>
        </p:txBody>
      </p:sp>
      <p:sp>
        <p:nvSpPr>
          <p:cNvPr id="11" name="Text 8"/>
          <p:cNvSpPr/>
          <p:nvPr/>
        </p:nvSpPr>
        <p:spPr>
          <a:xfrm>
            <a:off x="6007418" y="4546402"/>
            <a:ext cx="165021" cy="355640"/>
          </a:xfrm>
          <a:prstGeom prst="rect">
            <a:avLst/>
          </a:prstGeom>
          <a:noFill/>
          <a:ln/>
        </p:spPr>
        <p:txBody>
          <a:bodyPr wrap="none" rtlCol="0" anchor="t"/>
          <a:lstStyle/>
          <a:p>
            <a:pPr marL="0" indent="0" algn="ctr">
              <a:lnSpc>
                <a:spcPts val="2801"/>
              </a:lnSpc>
              <a:buNone/>
            </a:pPr>
            <a:r>
              <a:rPr lang="en-US" sz="2241" b="1" dirty="0">
                <a:solidFill>
                  <a:srgbClr val="282824"/>
                </a:solidFill>
                <a:latin typeface="Lato" pitchFamily="34" charset="0"/>
                <a:ea typeface="Lato" pitchFamily="34" charset="-122"/>
                <a:cs typeface="Lato" pitchFamily="34" charset="-120"/>
              </a:rPr>
              <a:t>2</a:t>
            </a:r>
            <a:endParaRPr lang="en-US" sz="2241" dirty="0"/>
          </a:p>
        </p:txBody>
      </p:sp>
      <p:sp>
        <p:nvSpPr>
          <p:cNvPr id="12" name="Text 9"/>
          <p:cNvSpPr/>
          <p:nvPr/>
        </p:nvSpPr>
        <p:spPr>
          <a:xfrm>
            <a:off x="6492954" y="4576048"/>
            <a:ext cx="2260759" cy="592931"/>
          </a:xfrm>
          <a:prstGeom prst="rect">
            <a:avLst/>
          </a:prstGeom>
          <a:noFill/>
          <a:ln/>
        </p:spPr>
        <p:txBody>
          <a:bodyPr wrap="square" rtlCol="0" anchor="t"/>
          <a:lstStyle/>
          <a:p>
            <a:pPr marL="0" indent="0">
              <a:lnSpc>
                <a:spcPts val="2334"/>
              </a:lnSpc>
              <a:buNone/>
            </a:pPr>
            <a:r>
              <a:rPr lang="en-US" sz="1867" b="1" dirty="0">
                <a:solidFill>
                  <a:srgbClr val="282824"/>
                </a:solidFill>
                <a:latin typeface="Lato" pitchFamily="34" charset="0"/>
                <a:ea typeface="Lato" pitchFamily="34" charset="-122"/>
                <a:cs typeface="Lato" pitchFamily="34" charset="-120"/>
              </a:rPr>
              <a:t>Real-Time Recommendations</a:t>
            </a:r>
            <a:endParaRPr lang="en-US" sz="1867" dirty="0"/>
          </a:p>
        </p:txBody>
      </p:sp>
      <p:sp>
        <p:nvSpPr>
          <p:cNvPr id="13" name="Text 10"/>
          <p:cNvSpPr/>
          <p:nvPr/>
        </p:nvSpPr>
        <p:spPr>
          <a:xfrm>
            <a:off x="6492954" y="5282684"/>
            <a:ext cx="2260759" cy="2426970"/>
          </a:xfrm>
          <a:prstGeom prst="rect">
            <a:avLst/>
          </a:prstGeom>
          <a:noFill/>
          <a:ln/>
        </p:spPr>
        <p:txBody>
          <a:bodyPr wrap="square" rtlCol="0" anchor="t"/>
          <a:lstStyle/>
          <a:p>
            <a:pPr marL="0" indent="0">
              <a:lnSpc>
                <a:spcPts val="2390"/>
              </a:lnSpc>
              <a:buNone/>
            </a:pPr>
            <a:r>
              <a:rPr lang="en-US" sz="1494" dirty="0">
                <a:solidFill>
                  <a:srgbClr val="4A4A45"/>
                </a:solidFill>
                <a:latin typeface="Lato" pitchFamily="34" charset="0"/>
                <a:ea typeface="Lato" pitchFamily="34" charset="-122"/>
                <a:cs typeface="Lato" pitchFamily="34" charset="-120"/>
              </a:rPr>
              <a:t>Through advanced technology, our platform offers real-time advisory, empowering farmers to make informed decisions promptly, leading to improved crop management.</a:t>
            </a:r>
            <a:endParaRPr lang="en-US" sz="1494" dirty="0"/>
          </a:p>
        </p:txBody>
      </p:sp>
      <p:sp>
        <p:nvSpPr>
          <p:cNvPr id="14" name="Shape 11"/>
          <p:cNvSpPr/>
          <p:nvPr/>
        </p:nvSpPr>
        <p:spPr>
          <a:xfrm>
            <a:off x="8943380" y="4510921"/>
            <a:ext cx="426720" cy="426720"/>
          </a:xfrm>
          <a:prstGeom prst="roundRect">
            <a:avLst>
              <a:gd name="adj" fmla="val 26674"/>
            </a:avLst>
          </a:prstGeom>
          <a:solidFill>
            <a:srgbClr val="E1DBD0"/>
          </a:solidFill>
          <a:ln/>
        </p:spPr>
        <p:txBody>
          <a:bodyPr/>
          <a:lstStyle/>
          <a:p>
            <a:endParaRPr lang="en-ZA"/>
          </a:p>
        </p:txBody>
      </p:sp>
      <p:sp>
        <p:nvSpPr>
          <p:cNvPr id="15" name="Text 12"/>
          <p:cNvSpPr/>
          <p:nvPr/>
        </p:nvSpPr>
        <p:spPr>
          <a:xfrm>
            <a:off x="9074229" y="4546402"/>
            <a:ext cx="165021" cy="355640"/>
          </a:xfrm>
          <a:prstGeom prst="rect">
            <a:avLst/>
          </a:prstGeom>
          <a:noFill/>
          <a:ln/>
        </p:spPr>
        <p:txBody>
          <a:bodyPr wrap="none" rtlCol="0" anchor="t"/>
          <a:lstStyle/>
          <a:p>
            <a:pPr marL="0" indent="0" algn="ctr">
              <a:lnSpc>
                <a:spcPts val="2801"/>
              </a:lnSpc>
              <a:buNone/>
            </a:pPr>
            <a:r>
              <a:rPr lang="en-US" sz="2241" b="1" dirty="0">
                <a:solidFill>
                  <a:srgbClr val="282824"/>
                </a:solidFill>
                <a:latin typeface="Lato" pitchFamily="34" charset="0"/>
                <a:ea typeface="Lato" pitchFamily="34" charset="-122"/>
                <a:cs typeface="Lato" pitchFamily="34" charset="-120"/>
              </a:rPr>
              <a:t>3</a:t>
            </a:r>
            <a:endParaRPr lang="en-US" sz="2241" dirty="0"/>
          </a:p>
        </p:txBody>
      </p:sp>
      <p:sp>
        <p:nvSpPr>
          <p:cNvPr id="16" name="Text 13"/>
          <p:cNvSpPr/>
          <p:nvPr/>
        </p:nvSpPr>
        <p:spPr>
          <a:xfrm>
            <a:off x="9559766" y="4576048"/>
            <a:ext cx="2260759" cy="592931"/>
          </a:xfrm>
          <a:prstGeom prst="rect">
            <a:avLst/>
          </a:prstGeom>
          <a:noFill/>
          <a:ln/>
        </p:spPr>
        <p:txBody>
          <a:bodyPr wrap="square" rtlCol="0" anchor="t"/>
          <a:lstStyle/>
          <a:p>
            <a:pPr marL="0" indent="0">
              <a:lnSpc>
                <a:spcPts val="2334"/>
              </a:lnSpc>
              <a:buNone/>
            </a:pPr>
            <a:r>
              <a:rPr lang="en-US" sz="1867" b="1" dirty="0">
                <a:solidFill>
                  <a:srgbClr val="282824"/>
                </a:solidFill>
                <a:latin typeface="Lato" pitchFamily="34" charset="0"/>
                <a:ea typeface="Lato" pitchFamily="34" charset="-122"/>
                <a:cs typeface="Lato" pitchFamily="34" charset="-120"/>
              </a:rPr>
              <a:t>Accessibility and Inclusivity</a:t>
            </a:r>
            <a:endParaRPr lang="en-US" sz="1867" dirty="0"/>
          </a:p>
        </p:txBody>
      </p:sp>
      <p:sp>
        <p:nvSpPr>
          <p:cNvPr id="17" name="Text 14"/>
          <p:cNvSpPr/>
          <p:nvPr/>
        </p:nvSpPr>
        <p:spPr>
          <a:xfrm>
            <a:off x="9559766" y="5282684"/>
            <a:ext cx="2260759" cy="2426970"/>
          </a:xfrm>
          <a:prstGeom prst="rect">
            <a:avLst/>
          </a:prstGeom>
          <a:noFill/>
          <a:ln/>
        </p:spPr>
        <p:txBody>
          <a:bodyPr wrap="square" rtlCol="0" anchor="t"/>
          <a:lstStyle/>
          <a:p>
            <a:pPr marL="0" indent="0">
              <a:lnSpc>
                <a:spcPts val="2390"/>
              </a:lnSpc>
              <a:buNone/>
            </a:pPr>
            <a:r>
              <a:rPr lang="en-US" sz="1494" dirty="0">
                <a:solidFill>
                  <a:srgbClr val="4A4A45"/>
                </a:solidFill>
                <a:latin typeface="Lato" pitchFamily="34" charset="0"/>
                <a:ea typeface="Lato" pitchFamily="34" charset="-122"/>
                <a:cs typeface="Lato" pitchFamily="34" charset="-120"/>
              </a:rPr>
              <a:t>We are committed to ensuring that our AI solutions are accessible and beneficial to small-scale and large-scale farmers alike, fostering inclusivity in the agricultural sector.</a:t>
            </a:r>
            <a:endParaRPr lang="en-US" sz="1494" dirty="0"/>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ZA"/>
          </a:p>
        </p:txBody>
      </p:sp>
      <p:sp>
        <p:nvSpPr>
          <p:cNvPr id="3" name="Shape 1"/>
          <p:cNvSpPr/>
          <p:nvPr/>
        </p:nvSpPr>
        <p:spPr>
          <a:xfrm>
            <a:off x="0" y="0"/>
            <a:ext cx="14630400" cy="8229600"/>
          </a:xfrm>
          <a:prstGeom prst="rect">
            <a:avLst/>
          </a:prstGeom>
          <a:solidFill>
            <a:srgbClr val="EFECE6"/>
          </a:solidFill>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EFECE6">
              <a:alpha val="85000"/>
            </a:srgbClr>
          </a:solidFill>
          <a:ln/>
        </p:spPr>
        <p:txBody>
          <a:bodyPr/>
          <a:lstStyle/>
          <a:p>
            <a:endParaRPr lang="en-ZA"/>
          </a:p>
        </p:txBody>
      </p:sp>
      <p:sp>
        <p:nvSpPr>
          <p:cNvPr id="6" name="Text 3"/>
          <p:cNvSpPr/>
          <p:nvPr/>
        </p:nvSpPr>
        <p:spPr>
          <a:xfrm>
            <a:off x="2037993" y="1717000"/>
            <a:ext cx="6457712"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Key Features and Benefits</a:t>
            </a:r>
            <a:endParaRPr lang="en-US" sz="4374" dirty="0"/>
          </a:p>
        </p:txBody>
      </p:sp>
      <p:sp>
        <p:nvSpPr>
          <p:cNvPr id="7" name="Shape 4"/>
          <p:cNvSpPr/>
          <p:nvPr/>
        </p:nvSpPr>
        <p:spPr>
          <a:xfrm>
            <a:off x="2037993" y="2744629"/>
            <a:ext cx="3370064" cy="3767971"/>
          </a:xfrm>
          <a:prstGeom prst="roundRect">
            <a:avLst>
              <a:gd name="adj" fmla="val 3956"/>
            </a:avLst>
          </a:prstGeom>
          <a:solidFill>
            <a:srgbClr val="E1DBD0"/>
          </a:solidFill>
          <a:ln/>
        </p:spPr>
        <p:txBody>
          <a:bodyPr/>
          <a:lstStyle/>
          <a:p>
            <a:endParaRPr lang="en-ZA"/>
          </a:p>
        </p:txBody>
      </p:sp>
      <p:sp>
        <p:nvSpPr>
          <p:cNvPr id="8" name="Text 5"/>
          <p:cNvSpPr/>
          <p:nvPr/>
        </p:nvSpPr>
        <p:spPr>
          <a:xfrm>
            <a:off x="2260163" y="2966799"/>
            <a:ext cx="2234208"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Precision Farming</a:t>
            </a:r>
            <a:endParaRPr lang="en-US" sz="2187" dirty="0"/>
          </a:p>
        </p:txBody>
      </p:sp>
      <p:sp>
        <p:nvSpPr>
          <p:cNvPr id="9" name="Text 6"/>
          <p:cNvSpPr/>
          <p:nvPr/>
        </p:nvSpPr>
        <p:spPr>
          <a:xfrm>
            <a:off x="2260163" y="3447217"/>
            <a:ext cx="2925723" cy="2843213"/>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Our platform enables precision farming by providing farmers with detailed insights and actionable recommendations at a granular level, optimizing resource utilization and yields.</a:t>
            </a:r>
            <a:endParaRPr lang="en-US" sz="1750" dirty="0"/>
          </a:p>
        </p:txBody>
      </p:sp>
      <p:sp>
        <p:nvSpPr>
          <p:cNvPr id="10" name="Shape 7"/>
          <p:cNvSpPr/>
          <p:nvPr/>
        </p:nvSpPr>
        <p:spPr>
          <a:xfrm>
            <a:off x="5630228" y="2744629"/>
            <a:ext cx="3370064" cy="3767971"/>
          </a:xfrm>
          <a:prstGeom prst="roundRect">
            <a:avLst>
              <a:gd name="adj" fmla="val 3956"/>
            </a:avLst>
          </a:prstGeom>
          <a:solidFill>
            <a:srgbClr val="E1DBD0"/>
          </a:solidFill>
          <a:ln/>
        </p:spPr>
        <p:txBody>
          <a:bodyPr/>
          <a:lstStyle/>
          <a:p>
            <a:endParaRPr lang="en-ZA"/>
          </a:p>
        </p:txBody>
      </p:sp>
      <p:sp>
        <p:nvSpPr>
          <p:cNvPr id="11" name="Text 8"/>
          <p:cNvSpPr/>
          <p:nvPr/>
        </p:nvSpPr>
        <p:spPr>
          <a:xfrm>
            <a:off x="5852398" y="2966799"/>
            <a:ext cx="2221944"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Risk Mitigation</a:t>
            </a:r>
            <a:endParaRPr lang="en-US" sz="2187" dirty="0"/>
          </a:p>
        </p:txBody>
      </p:sp>
      <p:sp>
        <p:nvSpPr>
          <p:cNvPr id="12" name="Text 9"/>
          <p:cNvSpPr/>
          <p:nvPr/>
        </p:nvSpPr>
        <p:spPr>
          <a:xfrm>
            <a:off x="5852398" y="3447217"/>
            <a:ext cx="2925723" cy="2132409"/>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By offering early detection of potential threats and diseases, our platform aids in risk mitigation, safeguarding farmers' crops and overall productivity.</a:t>
            </a:r>
            <a:endParaRPr lang="en-US" sz="1750" dirty="0"/>
          </a:p>
        </p:txBody>
      </p:sp>
      <p:sp>
        <p:nvSpPr>
          <p:cNvPr id="13" name="Shape 10"/>
          <p:cNvSpPr/>
          <p:nvPr/>
        </p:nvSpPr>
        <p:spPr>
          <a:xfrm>
            <a:off x="9222462" y="2744629"/>
            <a:ext cx="3370064" cy="3767971"/>
          </a:xfrm>
          <a:prstGeom prst="roundRect">
            <a:avLst>
              <a:gd name="adj" fmla="val 3956"/>
            </a:avLst>
          </a:prstGeom>
          <a:solidFill>
            <a:srgbClr val="E1DBD0"/>
          </a:solidFill>
          <a:ln/>
        </p:spPr>
        <p:txBody>
          <a:bodyPr/>
          <a:lstStyle/>
          <a:p>
            <a:endParaRPr lang="en-ZA"/>
          </a:p>
        </p:txBody>
      </p:sp>
      <p:sp>
        <p:nvSpPr>
          <p:cNvPr id="14" name="Text 11"/>
          <p:cNvSpPr/>
          <p:nvPr/>
        </p:nvSpPr>
        <p:spPr>
          <a:xfrm>
            <a:off x="9444633" y="2966799"/>
            <a:ext cx="2221944"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Cost Efficiency</a:t>
            </a:r>
            <a:endParaRPr lang="en-US" sz="2187" dirty="0"/>
          </a:p>
        </p:txBody>
      </p:sp>
      <p:sp>
        <p:nvSpPr>
          <p:cNvPr id="15" name="Text 12"/>
          <p:cNvSpPr/>
          <p:nvPr/>
        </p:nvSpPr>
        <p:spPr>
          <a:xfrm>
            <a:off x="9444633" y="3447217"/>
            <a:ext cx="2925723" cy="2487811"/>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Through data analysis and predictive modeling, our AI solutions contribute to cost-efficient agricultural practices, minimizing input wastage and maximizing returns.</a:t>
            </a:r>
            <a:endParaRPr lang="en-US" sz="1750" dirty="0"/>
          </a:p>
        </p:txBody>
      </p:sp>
      <p:pic>
        <p:nvPicPr>
          <p:cNvPr id="1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ZA"/>
          </a:p>
        </p:txBody>
      </p:sp>
      <p:sp>
        <p:nvSpPr>
          <p:cNvPr id="3" name="Shape 1"/>
          <p:cNvSpPr/>
          <p:nvPr/>
        </p:nvSpPr>
        <p:spPr>
          <a:xfrm>
            <a:off x="0" y="0"/>
            <a:ext cx="14630400" cy="8229600"/>
          </a:xfrm>
          <a:prstGeom prst="rect">
            <a:avLst/>
          </a:prstGeom>
          <a:solidFill>
            <a:srgbClr val="EFECE6"/>
          </a:solidFill>
          <a:ln/>
        </p:spPr>
        <p:txBody>
          <a:bodyPr/>
          <a:lstStyle/>
          <a:p>
            <a:endParaRPr lang="en-ZA"/>
          </a:p>
        </p:txBody>
      </p:sp>
      <p:sp>
        <p:nvSpPr>
          <p:cNvPr id="4" name="Text 2"/>
          <p:cNvSpPr/>
          <p:nvPr/>
        </p:nvSpPr>
        <p:spPr>
          <a:xfrm>
            <a:off x="2037993" y="2066806"/>
            <a:ext cx="9319022"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Business Model and Revenue Streams</a:t>
            </a:r>
            <a:endParaRPr lang="en-US" sz="4374" dirty="0"/>
          </a:p>
        </p:txBody>
      </p:sp>
      <p:sp>
        <p:nvSpPr>
          <p:cNvPr id="5" name="Text 3"/>
          <p:cNvSpPr/>
          <p:nvPr/>
        </p:nvSpPr>
        <p:spPr>
          <a:xfrm>
            <a:off x="2037993" y="3316605"/>
            <a:ext cx="5110520" cy="666512"/>
          </a:xfrm>
          <a:prstGeom prst="rect">
            <a:avLst/>
          </a:prstGeom>
          <a:noFill/>
          <a:ln/>
        </p:spPr>
        <p:txBody>
          <a:bodyPr wrap="none" rtlCol="0" anchor="t"/>
          <a:lstStyle/>
          <a:p>
            <a:pPr marL="0" indent="0" algn="ctr">
              <a:lnSpc>
                <a:spcPts val="5249"/>
              </a:lnSpc>
              <a:buNone/>
            </a:pPr>
            <a:r>
              <a:rPr lang="en-US" sz="5249" b="1" dirty="0">
                <a:solidFill>
                  <a:srgbClr val="282824"/>
                </a:solidFill>
                <a:latin typeface="Lato" pitchFamily="34" charset="0"/>
                <a:ea typeface="Lato" pitchFamily="34" charset="-122"/>
                <a:cs typeface="Lato" pitchFamily="34" charset="-120"/>
              </a:rPr>
              <a:t>3</a:t>
            </a:r>
            <a:endParaRPr lang="en-US" sz="5249" dirty="0"/>
          </a:p>
        </p:txBody>
      </p:sp>
      <p:sp>
        <p:nvSpPr>
          <p:cNvPr id="6" name="Text 4"/>
          <p:cNvSpPr/>
          <p:nvPr/>
        </p:nvSpPr>
        <p:spPr>
          <a:xfrm>
            <a:off x="3385899" y="4260771"/>
            <a:ext cx="2414588" cy="347186"/>
          </a:xfrm>
          <a:prstGeom prst="rect">
            <a:avLst/>
          </a:prstGeom>
          <a:noFill/>
          <a:ln/>
        </p:spPr>
        <p:txBody>
          <a:bodyPr wrap="none" rtlCol="0" anchor="t"/>
          <a:lstStyle/>
          <a:p>
            <a:pPr marL="0" indent="0" algn="ctr">
              <a:lnSpc>
                <a:spcPts val="2734"/>
              </a:lnSpc>
              <a:buNone/>
            </a:pPr>
            <a:r>
              <a:rPr lang="en-US" sz="2187" b="1" dirty="0">
                <a:solidFill>
                  <a:srgbClr val="282824"/>
                </a:solidFill>
                <a:latin typeface="Lato" pitchFamily="34" charset="0"/>
                <a:ea typeface="Lato" pitchFamily="34" charset="-122"/>
                <a:cs typeface="Lato" pitchFamily="34" charset="-120"/>
              </a:rPr>
              <a:t>Subscription Model</a:t>
            </a:r>
            <a:endParaRPr lang="en-US" sz="2187" dirty="0"/>
          </a:p>
        </p:txBody>
      </p:sp>
      <p:sp>
        <p:nvSpPr>
          <p:cNvPr id="7" name="Text 5"/>
          <p:cNvSpPr/>
          <p:nvPr/>
        </p:nvSpPr>
        <p:spPr>
          <a:xfrm>
            <a:off x="2037993" y="4741188"/>
            <a:ext cx="5110520" cy="1066205"/>
          </a:xfrm>
          <a:prstGeom prst="rect">
            <a:avLst/>
          </a:prstGeom>
          <a:noFill/>
          <a:ln/>
        </p:spPr>
        <p:txBody>
          <a:bodyPr wrap="square" rtlCol="0" anchor="t"/>
          <a:lstStyle/>
          <a:p>
            <a:pPr marL="0" indent="0" algn="ctr">
              <a:lnSpc>
                <a:spcPts val="2799"/>
              </a:lnSpc>
              <a:buNone/>
            </a:pPr>
            <a:r>
              <a:rPr lang="en-US" sz="1750" dirty="0">
                <a:solidFill>
                  <a:srgbClr val="4A4A45"/>
                </a:solidFill>
                <a:latin typeface="Lato" pitchFamily="34" charset="0"/>
                <a:ea typeface="Lato" pitchFamily="34" charset="-122"/>
                <a:cs typeface="Lato" pitchFamily="34" charset="-120"/>
              </a:rPr>
              <a:t>Recurring subscription plans offering different tiers of features and support, ensuring sustainable revenue streams for the company.</a:t>
            </a:r>
            <a:endParaRPr lang="en-US" sz="1750" dirty="0"/>
          </a:p>
        </p:txBody>
      </p:sp>
      <p:sp>
        <p:nvSpPr>
          <p:cNvPr id="8" name="Text 6"/>
          <p:cNvSpPr/>
          <p:nvPr/>
        </p:nvSpPr>
        <p:spPr>
          <a:xfrm>
            <a:off x="7481768" y="3316605"/>
            <a:ext cx="5110639" cy="666512"/>
          </a:xfrm>
          <a:prstGeom prst="rect">
            <a:avLst/>
          </a:prstGeom>
          <a:noFill/>
          <a:ln/>
        </p:spPr>
        <p:txBody>
          <a:bodyPr wrap="none" rtlCol="0" anchor="t"/>
          <a:lstStyle/>
          <a:p>
            <a:pPr marL="0" indent="0" algn="ctr">
              <a:lnSpc>
                <a:spcPts val="5249"/>
              </a:lnSpc>
              <a:buNone/>
            </a:pPr>
            <a:r>
              <a:rPr lang="en-US" sz="5249" b="1" dirty="0">
                <a:solidFill>
                  <a:srgbClr val="282824"/>
                </a:solidFill>
                <a:latin typeface="Lato" pitchFamily="34" charset="0"/>
                <a:ea typeface="Lato" pitchFamily="34" charset="-122"/>
                <a:cs typeface="Lato" pitchFamily="34" charset="-120"/>
              </a:rPr>
              <a:t>50K</a:t>
            </a:r>
            <a:endParaRPr lang="en-US" sz="5249" dirty="0"/>
          </a:p>
        </p:txBody>
      </p:sp>
      <p:sp>
        <p:nvSpPr>
          <p:cNvPr id="9" name="Text 7"/>
          <p:cNvSpPr/>
          <p:nvPr/>
        </p:nvSpPr>
        <p:spPr>
          <a:xfrm>
            <a:off x="8672513" y="4260771"/>
            <a:ext cx="2729151" cy="347186"/>
          </a:xfrm>
          <a:prstGeom prst="rect">
            <a:avLst/>
          </a:prstGeom>
          <a:noFill/>
          <a:ln/>
        </p:spPr>
        <p:txBody>
          <a:bodyPr wrap="none" rtlCol="0" anchor="t"/>
          <a:lstStyle/>
          <a:p>
            <a:pPr marL="0" indent="0" algn="ctr">
              <a:lnSpc>
                <a:spcPts val="2734"/>
              </a:lnSpc>
              <a:buNone/>
            </a:pPr>
            <a:r>
              <a:rPr lang="en-US" sz="2187" b="1" dirty="0">
                <a:solidFill>
                  <a:srgbClr val="282824"/>
                </a:solidFill>
                <a:latin typeface="Lato" pitchFamily="34" charset="0"/>
                <a:ea typeface="Lato" pitchFamily="34" charset="-122"/>
                <a:cs typeface="Lato" pitchFamily="34" charset="-120"/>
              </a:rPr>
              <a:t>Licensing Agreements</a:t>
            </a:r>
            <a:endParaRPr lang="en-US" sz="2187" dirty="0"/>
          </a:p>
        </p:txBody>
      </p:sp>
      <p:sp>
        <p:nvSpPr>
          <p:cNvPr id="10" name="Text 8"/>
          <p:cNvSpPr/>
          <p:nvPr/>
        </p:nvSpPr>
        <p:spPr>
          <a:xfrm>
            <a:off x="7481768" y="4741188"/>
            <a:ext cx="5110639" cy="1421606"/>
          </a:xfrm>
          <a:prstGeom prst="rect">
            <a:avLst/>
          </a:prstGeom>
          <a:noFill/>
          <a:ln/>
        </p:spPr>
        <p:txBody>
          <a:bodyPr wrap="square" rtlCol="0" anchor="t"/>
          <a:lstStyle/>
          <a:p>
            <a:pPr marL="0" indent="0" algn="ctr">
              <a:lnSpc>
                <a:spcPts val="2799"/>
              </a:lnSpc>
              <a:buNone/>
            </a:pPr>
            <a:r>
              <a:rPr lang="en-US" sz="1750" dirty="0">
                <a:solidFill>
                  <a:srgbClr val="4A4A45"/>
                </a:solidFill>
                <a:latin typeface="Lato" pitchFamily="34" charset="0"/>
                <a:ea typeface="Lato" pitchFamily="34" charset="-122"/>
                <a:cs typeface="Lato" pitchFamily="34" charset="-120"/>
              </a:rPr>
              <a:t>Targeting partnerships with agricultural organizations and enterprises for licensing our AI solutions, creating substantial revenue opportunities.</a:t>
            </a:r>
            <a:endParaRPr lang="en-US" sz="1750" dirty="0"/>
          </a:p>
        </p:txBody>
      </p:sp>
      <p:pic>
        <p:nvPicPr>
          <p:cNvPr id="11"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ZA"/>
          </a:p>
        </p:txBody>
      </p:sp>
      <p:sp>
        <p:nvSpPr>
          <p:cNvPr id="3" name="Shape 1"/>
          <p:cNvSpPr/>
          <p:nvPr/>
        </p:nvSpPr>
        <p:spPr>
          <a:xfrm>
            <a:off x="0" y="0"/>
            <a:ext cx="14630400" cy="8229600"/>
          </a:xfrm>
          <a:prstGeom prst="rect">
            <a:avLst/>
          </a:prstGeom>
          <a:solidFill>
            <a:srgbClr val="EFECE6"/>
          </a:solidFill>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EFECE6">
              <a:alpha val="85000"/>
            </a:srgbClr>
          </a:solidFill>
          <a:ln/>
        </p:spPr>
        <p:txBody>
          <a:bodyPr/>
          <a:lstStyle/>
          <a:p>
            <a:endParaRPr lang="en-ZA"/>
          </a:p>
        </p:txBody>
      </p:sp>
      <p:sp>
        <p:nvSpPr>
          <p:cNvPr id="6" name="Text 3"/>
          <p:cNvSpPr/>
          <p:nvPr/>
        </p:nvSpPr>
        <p:spPr>
          <a:xfrm>
            <a:off x="2037993" y="1927860"/>
            <a:ext cx="8749427"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Market Validation and Testimonials</a:t>
            </a:r>
            <a:endParaRPr lang="en-US" sz="4374" dirty="0"/>
          </a:p>
        </p:txBody>
      </p:sp>
      <p:pic>
        <p:nvPicPr>
          <p:cNvPr id="7" name="Image 1" descr="preencoded.png"/>
          <p:cNvPicPr>
            <a:picLocks noChangeAspect="1"/>
          </p:cNvPicPr>
          <p:nvPr/>
        </p:nvPicPr>
        <p:blipFill>
          <a:blip r:embed="rId4"/>
          <a:stretch>
            <a:fillRect/>
          </a:stretch>
        </p:blipFill>
        <p:spPr>
          <a:xfrm>
            <a:off x="2037993" y="2955488"/>
            <a:ext cx="5277207" cy="888682"/>
          </a:xfrm>
          <a:prstGeom prst="rect">
            <a:avLst/>
          </a:prstGeom>
        </p:spPr>
      </p:pic>
      <p:sp>
        <p:nvSpPr>
          <p:cNvPr id="8" name="Text 4"/>
          <p:cNvSpPr/>
          <p:nvPr/>
        </p:nvSpPr>
        <p:spPr>
          <a:xfrm>
            <a:off x="2260163" y="4177427"/>
            <a:ext cx="2519839" cy="347186"/>
          </a:xfrm>
          <a:prstGeom prst="rect">
            <a:avLst/>
          </a:prstGeom>
          <a:noFill/>
          <a:ln/>
        </p:spPr>
        <p:txBody>
          <a:bodyPr wrap="non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Farmer Testimonials</a:t>
            </a:r>
            <a:endParaRPr lang="en-US" sz="2187" dirty="0"/>
          </a:p>
        </p:txBody>
      </p:sp>
      <p:sp>
        <p:nvSpPr>
          <p:cNvPr id="9" name="Text 5"/>
          <p:cNvSpPr/>
          <p:nvPr/>
        </p:nvSpPr>
        <p:spPr>
          <a:xfrm>
            <a:off x="2260163" y="4657844"/>
            <a:ext cx="4832866" cy="1066205"/>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First-hand accounts from farmers demonstrating the tangible impact of our platform on their farming practices and overall crop yields.</a:t>
            </a:r>
            <a:endParaRPr lang="en-US" sz="1750" dirty="0"/>
          </a:p>
        </p:txBody>
      </p:sp>
      <p:pic>
        <p:nvPicPr>
          <p:cNvPr id="10" name="Image 2" descr="preencoded.png"/>
          <p:cNvPicPr>
            <a:picLocks noChangeAspect="1"/>
          </p:cNvPicPr>
          <p:nvPr/>
        </p:nvPicPr>
        <p:blipFill>
          <a:blip r:embed="rId5"/>
          <a:stretch>
            <a:fillRect/>
          </a:stretch>
        </p:blipFill>
        <p:spPr>
          <a:xfrm>
            <a:off x="7315200" y="2955488"/>
            <a:ext cx="5277207" cy="888682"/>
          </a:xfrm>
          <a:prstGeom prst="rect">
            <a:avLst/>
          </a:prstGeom>
        </p:spPr>
      </p:pic>
      <p:sp>
        <p:nvSpPr>
          <p:cNvPr id="11" name="Text 6"/>
          <p:cNvSpPr/>
          <p:nvPr/>
        </p:nvSpPr>
        <p:spPr>
          <a:xfrm>
            <a:off x="7537371" y="4177427"/>
            <a:ext cx="3646289" cy="347186"/>
          </a:xfrm>
          <a:prstGeom prst="rect">
            <a:avLst/>
          </a:prstGeom>
          <a:noFill/>
          <a:ln/>
        </p:spPr>
        <p:txBody>
          <a:bodyPr wrap="non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Industry Experts' Perspective</a:t>
            </a:r>
            <a:endParaRPr lang="en-US" sz="2187" dirty="0"/>
          </a:p>
        </p:txBody>
      </p:sp>
      <p:sp>
        <p:nvSpPr>
          <p:cNvPr id="12" name="Text 7"/>
          <p:cNvSpPr/>
          <p:nvPr/>
        </p:nvSpPr>
        <p:spPr>
          <a:xfrm>
            <a:off x="7537371" y="4657844"/>
            <a:ext cx="4832866" cy="1421606"/>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Validation from renowned agricultural experts and organizations, acknowledging the transformative value our AI solutions bring to the sector.</a:t>
            </a:r>
            <a:endParaRPr lang="en-US" sz="1750" dirty="0"/>
          </a:p>
        </p:txBody>
      </p:sp>
      <p:pic>
        <p:nvPicPr>
          <p:cNvPr id="13"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ZA"/>
          </a:p>
        </p:txBody>
      </p:sp>
      <p:sp>
        <p:nvSpPr>
          <p:cNvPr id="3" name="Shape 1"/>
          <p:cNvSpPr/>
          <p:nvPr/>
        </p:nvSpPr>
        <p:spPr>
          <a:xfrm>
            <a:off x="0" y="0"/>
            <a:ext cx="14630400" cy="8229600"/>
          </a:xfrm>
          <a:prstGeom prst="rect">
            <a:avLst/>
          </a:prstGeom>
          <a:solidFill>
            <a:srgbClr val="EFECE6"/>
          </a:solidFill>
          <a:ln/>
        </p:spPr>
        <p:txBody>
          <a:bodyPr/>
          <a:lstStyle/>
          <a:p>
            <a:endParaRPr lang="en-ZA"/>
          </a:p>
        </p:txBody>
      </p:sp>
      <p:sp>
        <p:nvSpPr>
          <p:cNvPr id="4" name="Text 2"/>
          <p:cNvSpPr/>
          <p:nvPr/>
        </p:nvSpPr>
        <p:spPr>
          <a:xfrm>
            <a:off x="2037993" y="2047280"/>
            <a:ext cx="10554414" cy="1388745"/>
          </a:xfrm>
          <a:prstGeom prst="rect">
            <a:avLst/>
          </a:prstGeom>
          <a:noFill/>
          <a:ln/>
        </p:spPr>
        <p:txBody>
          <a:bodyPr wrap="squar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Competitive Landscape and Unique Value Proposition</a:t>
            </a:r>
            <a:endParaRPr lang="en-US" sz="4374" dirty="0"/>
          </a:p>
        </p:txBody>
      </p:sp>
      <p:sp>
        <p:nvSpPr>
          <p:cNvPr id="5" name="Text 3"/>
          <p:cNvSpPr/>
          <p:nvPr/>
        </p:nvSpPr>
        <p:spPr>
          <a:xfrm>
            <a:off x="2037993" y="3991451"/>
            <a:ext cx="3606879"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Analysis of Existing Solutions</a:t>
            </a:r>
            <a:endParaRPr lang="en-US" sz="2187" dirty="0"/>
          </a:p>
        </p:txBody>
      </p:sp>
      <p:sp>
        <p:nvSpPr>
          <p:cNvPr id="6" name="Text 4"/>
          <p:cNvSpPr/>
          <p:nvPr/>
        </p:nvSpPr>
        <p:spPr>
          <a:xfrm>
            <a:off x="2037993" y="4560808"/>
            <a:ext cx="5006221"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Thorough assessment of current agricultural advisory platforms and technologies, highlighting the gaps in the market that our solution uniquely fills.</a:t>
            </a:r>
            <a:endParaRPr lang="en-US" sz="1750" dirty="0"/>
          </a:p>
        </p:txBody>
      </p:sp>
      <p:sp>
        <p:nvSpPr>
          <p:cNvPr id="7" name="Text 5"/>
          <p:cNvSpPr/>
          <p:nvPr/>
        </p:nvSpPr>
        <p:spPr>
          <a:xfrm>
            <a:off x="7593806" y="3991451"/>
            <a:ext cx="3715345"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Our Unique Value Proposition</a:t>
            </a:r>
            <a:endParaRPr lang="en-US" sz="2187" dirty="0"/>
          </a:p>
        </p:txBody>
      </p:sp>
      <p:sp>
        <p:nvSpPr>
          <p:cNvPr id="8" name="Text 6"/>
          <p:cNvSpPr/>
          <p:nvPr/>
        </p:nvSpPr>
        <p:spPr>
          <a:xfrm>
            <a:off x="7593806" y="4560808"/>
            <a:ext cx="5006221"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Emphasizing our platform's distinctive features, including real-time advisory and personalized insights, setting us apart in the competitive landscape.</a:t>
            </a:r>
            <a:endParaRPr lang="en-US" sz="1750" dirty="0"/>
          </a:p>
        </p:txBody>
      </p:sp>
      <p:pic>
        <p:nvPicPr>
          <p:cNvPr id="9"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ZA"/>
          </a:p>
        </p:txBody>
      </p:sp>
      <p:sp>
        <p:nvSpPr>
          <p:cNvPr id="3" name="Shape 1"/>
          <p:cNvSpPr/>
          <p:nvPr/>
        </p:nvSpPr>
        <p:spPr>
          <a:xfrm>
            <a:off x="0" y="0"/>
            <a:ext cx="14630400" cy="8229600"/>
          </a:xfrm>
          <a:prstGeom prst="rect">
            <a:avLst/>
          </a:prstGeom>
          <a:solidFill>
            <a:srgbClr val="EFECE6"/>
          </a:solidFill>
          <a:ln/>
        </p:spPr>
        <p:txBody>
          <a:bodyPr/>
          <a:lstStyle/>
          <a:p>
            <a:endParaRPr lang="en-ZA"/>
          </a:p>
        </p:txBody>
      </p:sp>
      <p:sp>
        <p:nvSpPr>
          <p:cNvPr id="4" name="Text 2"/>
          <p:cNvSpPr/>
          <p:nvPr/>
        </p:nvSpPr>
        <p:spPr>
          <a:xfrm>
            <a:off x="2037993" y="1798796"/>
            <a:ext cx="6185892"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Roadmap and Next Steps</a:t>
            </a:r>
            <a:endParaRPr lang="en-US" sz="4374" dirty="0"/>
          </a:p>
        </p:txBody>
      </p:sp>
      <p:sp>
        <p:nvSpPr>
          <p:cNvPr id="5" name="Shape 3"/>
          <p:cNvSpPr/>
          <p:nvPr/>
        </p:nvSpPr>
        <p:spPr>
          <a:xfrm>
            <a:off x="2349103" y="2937510"/>
            <a:ext cx="44410" cy="3493294"/>
          </a:xfrm>
          <a:prstGeom prst="rect">
            <a:avLst/>
          </a:prstGeom>
          <a:solidFill>
            <a:srgbClr val="E1DBD0"/>
          </a:solidFill>
          <a:ln/>
        </p:spPr>
        <p:txBody>
          <a:bodyPr/>
          <a:lstStyle/>
          <a:p>
            <a:endParaRPr lang="en-ZA"/>
          </a:p>
        </p:txBody>
      </p:sp>
      <p:sp>
        <p:nvSpPr>
          <p:cNvPr id="6" name="Shape 4"/>
          <p:cNvSpPr/>
          <p:nvPr/>
        </p:nvSpPr>
        <p:spPr>
          <a:xfrm>
            <a:off x="2621220" y="3338810"/>
            <a:ext cx="777597" cy="44410"/>
          </a:xfrm>
          <a:prstGeom prst="rect">
            <a:avLst/>
          </a:prstGeom>
          <a:solidFill>
            <a:srgbClr val="E1DBD0"/>
          </a:solidFill>
          <a:ln/>
        </p:spPr>
        <p:txBody>
          <a:bodyPr/>
          <a:lstStyle/>
          <a:p>
            <a:endParaRPr lang="en-ZA"/>
          </a:p>
        </p:txBody>
      </p:sp>
      <p:sp>
        <p:nvSpPr>
          <p:cNvPr id="7" name="Shape 5"/>
          <p:cNvSpPr/>
          <p:nvPr/>
        </p:nvSpPr>
        <p:spPr>
          <a:xfrm>
            <a:off x="2121277" y="3111103"/>
            <a:ext cx="499943" cy="499943"/>
          </a:xfrm>
          <a:prstGeom prst="roundRect">
            <a:avLst>
              <a:gd name="adj" fmla="val 26667"/>
            </a:avLst>
          </a:prstGeom>
          <a:solidFill>
            <a:srgbClr val="E1DBD0"/>
          </a:solidFill>
          <a:ln/>
        </p:spPr>
        <p:txBody>
          <a:bodyPr/>
          <a:lstStyle/>
          <a:p>
            <a:endParaRPr lang="en-ZA"/>
          </a:p>
        </p:txBody>
      </p:sp>
      <p:sp>
        <p:nvSpPr>
          <p:cNvPr id="8" name="Text 6"/>
          <p:cNvSpPr/>
          <p:nvPr/>
        </p:nvSpPr>
        <p:spPr>
          <a:xfrm>
            <a:off x="2274510" y="3152775"/>
            <a:ext cx="193358" cy="416481"/>
          </a:xfrm>
          <a:prstGeom prst="rect">
            <a:avLst/>
          </a:prstGeom>
          <a:noFill/>
          <a:ln/>
        </p:spPr>
        <p:txBody>
          <a:bodyPr wrap="none" rtlCol="0" anchor="t"/>
          <a:lstStyle/>
          <a:p>
            <a:pPr marL="0" indent="0" algn="ctr">
              <a:lnSpc>
                <a:spcPts val="3281"/>
              </a:lnSpc>
              <a:buNone/>
            </a:pPr>
            <a:r>
              <a:rPr lang="en-US" sz="2624" b="1" dirty="0">
                <a:solidFill>
                  <a:srgbClr val="282824"/>
                </a:solidFill>
                <a:latin typeface="Lato" pitchFamily="34" charset="0"/>
                <a:ea typeface="Lato" pitchFamily="34" charset="-122"/>
                <a:cs typeface="Lato" pitchFamily="34" charset="-120"/>
              </a:rPr>
              <a:t>1</a:t>
            </a:r>
            <a:endParaRPr lang="en-US" sz="2624" dirty="0"/>
          </a:p>
        </p:txBody>
      </p:sp>
      <p:sp>
        <p:nvSpPr>
          <p:cNvPr id="9" name="Text 7"/>
          <p:cNvSpPr/>
          <p:nvPr/>
        </p:nvSpPr>
        <p:spPr>
          <a:xfrm>
            <a:off x="3593306" y="3159681"/>
            <a:ext cx="2735342" cy="347186"/>
          </a:xfrm>
          <a:prstGeom prst="rect">
            <a:avLst/>
          </a:prstGeom>
          <a:noFill/>
          <a:ln/>
        </p:spPr>
        <p:txBody>
          <a:bodyPr wrap="non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Product Development</a:t>
            </a:r>
            <a:endParaRPr lang="en-US" sz="2187" dirty="0"/>
          </a:p>
        </p:txBody>
      </p:sp>
      <p:sp>
        <p:nvSpPr>
          <p:cNvPr id="10" name="Text 8"/>
          <p:cNvSpPr/>
          <p:nvPr/>
        </p:nvSpPr>
        <p:spPr>
          <a:xfrm>
            <a:off x="3593306" y="3640098"/>
            <a:ext cx="8999101" cy="710803"/>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Initiating the development and refinement of additional features, ensuring continuous enhancement and innovation.</a:t>
            </a:r>
            <a:endParaRPr lang="en-US" sz="1750" dirty="0"/>
          </a:p>
        </p:txBody>
      </p:sp>
      <p:sp>
        <p:nvSpPr>
          <p:cNvPr id="11" name="Shape 9"/>
          <p:cNvSpPr/>
          <p:nvPr/>
        </p:nvSpPr>
        <p:spPr>
          <a:xfrm>
            <a:off x="2621220" y="5196542"/>
            <a:ext cx="777597" cy="44410"/>
          </a:xfrm>
          <a:prstGeom prst="rect">
            <a:avLst/>
          </a:prstGeom>
          <a:solidFill>
            <a:srgbClr val="E1DBD0"/>
          </a:solidFill>
          <a:ln/>
        </p:spPr>
        <p:txBody>
          <a:bodyPr/>
          <a:lstStyle/>
          <a:p>
            <a:endParaRPr lang="en-ZA"/>
          </a:p>
        </p:txBody>
      </p:sp>
      <p:sp>
        <p:nvSpPr>
          <p:cNvPr id="12" name="Shape 10"/>
          <p:cNvSpPr/>
          <p:nvPr/>
        </p:nvSpPr>
        <p:spPr>
          <a:xfrm>
            <a:off x="2121277" y="4968835"/>
            <a:ext cx="499943" cy="499943"/>
          </a:xfrm>
          <a:prstGeom prst="roundRect">
            <a:avLst>
              <a:gd name="adj" fmla="val 26667"/>
            </a:avLst>
          </a:prstGeom>
          <a:solidFill>
            <a:srgbClr val="E1DBD0"/>
          </a:solidFill>
          <a:ln/>
        </p:spPr>
        <p:txBody>
          <a:bodyPr/>
          <a:lstStyle/>
          <a:p>
            <a:endParaRPr lang="en-ZA"/>
          </a:p>
        </p:txBody>
      </p:sp>
      <p:sp>
        <p:nvSpPr>
          <p:cNvPr id="13" name="Text 11"/>
          <p:cNvSpPr/>
          <p:nvPr/>
        </p:nvSpPr>
        <p:spPr>
          <a:xfrm>
            <a:off x="2274510" y="5010507"/>
            <a:ext cx="193358" cy="416481"/>
          </a:xfrm>
          <a:prstGeom prst="rect">
            <a:avLst/>
          </a:prstGeom>
          <a:noFill/>
          <a:ln/>
        </p:spPr>
        <p:txBody>
          <a:bodyPr wrap="none" rtlCol="0" anchor="t"/>
          <a:lstStyle/>
          <a:p>
            <a:pPr marL="0" indent="0" algn="ctr">
              <a:lnSpc>
                <a:spcPts val="3281"/>
              </a:lnSpc>
              <a:buNone/>
            </a:pPr>
            <a:r>
              <a:rPr lang="en-US" sz="2624" b="1" dirty="0">
                <a:solidFill>
                  <a:srgbClr val="282824"/>
                </a:solidFill>
                <a:latin typeface="Lato" pitchFamily="34" charset="0"/>
                <a:ea typeface="Lato" pitchFamily="34" charset="-122"/>
                <a:cs typeface="Lato" pitchFamily="34" charset="-120"/>
              </a:rPr>
              <a:t>2</a:t>
            </a:r>
            <a:endParaRPr lang="en-US" sz="2624" dirty="0"/>
          </a:p>
        </p:txBody>
      </p:sp>
      <p:sp>
        <p:nvSpPr>
          <p:cNvPr id="14" name="Text 12"/>
          <p:cNvSpPr/>
          <p:nvPr/>
        </p:nvSpPr>
        <p:spPr>
          <a:xfrm>
            <a:off x="3593306" y="5017413"/>
            <a:ext cx="3365063" cy="347186"/>
          </a:xfrm>
          <a:prstGeom prst="rect">
            <a:avLst/>
          </a:prstGeom>
          <a:noFill/>
          <a:ln/>
        </p:spPr>
        <p:txBody>
          <a:bodyPr wrap="non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Market Expansion Strategy</a:t>
            </a:r>
            <a:endParaRPr lang="en-US" sz="2187" dirty="0"/>
          </a:p>
        </p:txBody>
      </p:sp>
      <p:sp>
        <p:nvSpPr>
          <p:cNvPr id="15" name="Text 13"/>
          <p:cNvSpPr/>
          <p:nvPr/>
        </p:nvSpPr>
        <p:spPr>
          <a:xfrm>
            <a:off x="3593306" y="5497830"/>
            <a:ext cx="8999101" cy="710803"/>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Outlining plans for geographical expansion and strategic partnerships to reach a broader audience of farmers in South Africa.</a:t>
            </a:r>
            <a:endParaRPr lang="en-US" sz="1750" dirty="0"/>
          </a:p>
        </p:txBody>
      </p:sp>
      <p:pic>
        <p:nvPicPr>
          <p:cNvPr id="16"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ZA"/>
          </a:p>
        </p:txBody>
      </p:sp>
      <p:sp>
        <p:nvSpPr>
          <p:cNvPr id="3" name="Shape 1"/>
          <p:cNvSpPr/>
          <p:nvPr/>
        </p:nvSpPr>
        <p:spPr>
          <a:xfrm>
            <a:off x="0" y="0"/>
            <a:ext cx="14630400" cy="8229600"/>
          </a:xfrm>
          <a:prstGeom prst="rect">
            <a:avLst/>
          </a:prstGeom>
          <a:solidFill>
            <a:srgbClr val="EFECE6"/>
          </a:solidFill>
          <a:ln/>
        </p:spPr>
        <p:txBody>
          <a:bodyPr/>
          <a:lstStyle/>
          <a:p>
            <a:endParaRPr lang="en-ZA"/>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913703"/>
            <a:ext cx="4443889"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Our Ask</a:t>
            </a:r>
            <a:endParaRPr lang="en-US" sz="4374" dirty="0"/>
          </a:p>
        </p:txBody>
      </p:sp>
      <p:sp>
        <p:nvSpPr>
          <p:cNvPr id="6" name="Shape 3"/>
          <p:cNvSpPr/>
          <p:nvPr/>
        </p:nvSpPr>
        <p:spPr>
          <a:xfrm>
            <a:off x="2037993" y="5114925"/>
            <a:ext cx="499943" cy="499943"/>
          </a:xfrm>
          <a:prstGeom prst="roundRect">
            <a:avLst>
              <a:gd name="adj" fmla="val 26667"/>
            </a:avLst>
          </a:prstGeom>
          <a:solidFill>
            <a:srgbClr val="E1DBD0"/>
          </a:solidFill>
          <a:ln/>
        </p:spPr>
        <p:txBody>
          <a:bodyPr/>
          <a:lstStyle/>
          <a:p>
            <a:endParaRPr lang="en-ZA"/>
          </a:p>
        </p:txBody>
      </p:sp>
      <p:sp>
        <p:nvSpPr>
          <p:cNvPr id="7" name="Text 4"/>
          <p:cNvSpPr/>
          <p:nvPr/>
        </p:nvSpPr>
        <p:spPr>
          <a:xfrm>
            <a:off x="2191226" y="5156597"/>
            <a:ext cx="193358" cy="416481"/>
          </a:xfrm>
          <a:prstGeom prst="rect">
            <a:avLst/>
          </a:prstGeom>
          <a:noFill/>
          <a:ln/>
        </p:spPr>
        <p:txBody>
          <a:bodyPr wrap="none" rtlCol="0" anchor="t"/>
          <a:lstStyle/>
          <a:p>
            <a:pPr marL="0" indent="0" algn="ctr">
              <a:lnSpc>
                <a:spcPts val="3281"/>
              </a:lnSpc>
              <a:buNone/>
            </a:pPr>
            <a:r>
              <a:rPr lang="en-US" sz="2624" b="1" dirty="0">
                <a:solidFill>
                  <a:srgbClr val="282824"/>
                </a:solidFill>
                <a:latin typeface="Lato" pitchFamily="34" charset="0"/>
                <a:ea typeface="Lato" pitchFamily="34" charset="-122"/>
                <a:cs typeface="Lato" pitchFamily="34" charset="-120"/>
              </a:rPr>
              <a:t>1</a:t>
            </a:r>
            <a:endParaRPr lang="en-US" sz="2624" dirty="0"/>
          </a:p>
        </p:txBody>
      </p:sp>
      <p:sp>
        <p:nvSpPr>
          <p:cNvPr id="8" name="Text 5"/>
          <p:cNvSpPr/>
          <p:nvPr/>
        </p:nvSpPr>
        <p:spPr>
          <a:xfrm>
            <a:off x="2760107" y="5191244"/>
            <a:ext cx="3047167"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Investment Partnerships</a:t>
            </a:r>
            <a:endParaRPr lang="en-US" sz="2187" dirty="0"/>
          </a:p>
        </p:txBody>
      </p:sp>
      <p:sp>
        <p:nvSpPr>
          <p:cNvPr id="9" name="Text 6"/>
          <p:cNvSpPr/>
          <p:nvPr/>
        </p:nvSpPr>
        <p:spPr>
          <a:xfrm>
            <a:off x="2760107" y="5671661"/>
            <a:ext cx="4444008" cy="1066205"/>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Seeking strategic investors and partnerships to fuel the growth and scalability of our AI agricultural advisory platform.</a:t>
            </a:r>
            <a:endParaRPr lang="en-US" sz="1750" dirty="0"/>
          </a:p>
        </p:txBody>
      </p:sp>
      <p:sp>
        <p:nvSpPr>
          <p:cNvPr id="10" name="Shape 7"/>
          <p:cNvSpPr/>
          <p:nvPr/>
        </p:nvSpPr>
        <p:spPr>
          <a:xfrm>
            <a:off x="7426285" y="5114925"/>
            <a:ext cx="499943" cy="499943"/>
          </a:xfrm>
          <a:prstGeom prst="roundRect">
            <a:avLst>
              <a:gd name="adj" fmla="val 26667"/>
            </a:avLst>
          </a:prstGeom>
          <a:solidFill>
            <a:srgbClr val="E1DBD0"/>
          </a:solidFill>
          <a:ln/>
        </p:spPr>
        <p:txBody>
          <a:bodyPr/>
          <a:lstStyle/>
          <a:p>
            <a:endParaRPr lang="en-ZA"/>
          </a:p>
        </p:txBody>
      </p:sp>
      <p:sp>
        <p:nvSpPr>
          <p:cNvPr id="11" name="Text 8"/>
          <p:cNvSpPr/>
          <p:nvPr/>
        </p:nvSpPr>
        <p:spPr>
          <a:xfrm>
            <a:off x="7579519" y="5156597"/>
            <a:ext cx="193358" cy="416481"/>
          </a:xfrm>
          <a:prstGeom prst="rect">
            <a:avLst/>
          </a:prstGeom>
          <a:noFill/>
          <a:ln/>
        </p:spPr>
        <p:txBody>
          <a:bodyPr wrap="none" rtlCol="0" anchor="t"/>
          <a:lstStyle/>
          <a:p>
            <a:pPr marL="0" indent="0" algn="ctr">
              <a:lnSpc>
                <a:spcPts val="3281"/>
              </a:lnSpc>
              <a:buNone/>
            </a:pPr>
            <a:r>
              <a:rPr lang="en-US" sz="2624" b="1" dirty="0">
                <a:solidFill>
                  <a:srgbClr val="282824"/>
                </a:solidFill>
                <a:latin typeface="Lato" pitchFamily="34" charset="0"/>
                <a:ea typeface="Lato" pitchFamily="34" charset="-122"/>
                <a:cs typeface="Lato" pitchFamily="34" charset="-120"/>
              </a:rPr>
              <a:t>2</a:t>
            </a:r>
            <a:endParaRPr lang="en-US" sz="2624" dirty="0"/>
          </a:p>
        </p:txBody>
      </p:sp>
      <p:sp>
        <p:nvSpPr>
          <p:cNvPr id="12" name="Text 9"/>
          <p:cNvSpPr/>
          <p:nvPr/>
        </p:nvSpPr>
        <p:spPr>
          <a:xfrm>
            <a:off x="8148399" y="5191244"/>
            <a:ext cx="2867263"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Collaborative Alliances</a:t>
            </a:r>
            <a:endParaRPr lang="en-US" sz="2187" dirty="0"/>
          </a:p>
        </p:txBody>
      </p:sp>
      <p:sp>
        <p:nvSpPr>
          <p:cNvPr id="13" name="Text 10"/>
          <p:cNvSpPr/>
          <p:nvPr/>
        </p:nvSpPr>
        <p:spPr>
          <a:xfrm>
            <a:off x="8148399" y="5671661"/>
            <a:ext cx="4444008"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Open to collaborating with industry stakeholders and organizations to collectively enhance the agricultural ecosystem in South Africa.</a:t>
            </a:r>
            <a:endParaRPr lang="en-US" sz="1750" dirty="0"/>
          </a:p>
        </p:txBody>
      </p:sp>
      <p:pic>
        <p:nvPicPr>
          <p:cNvPr id="14"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TotalTime>
  <Words>623</Words>
  <Application>Microsoft Office PowerPoint</Application>
  <PresentationFormat>Custom</PresentationFormat>
  <Paragraphs>69</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Sabeliwe Langa (211526424)</cp:lastModifiedBy>
  <cp:revision>2</cp:revision>
  <dcterms:created xsi:type="dcterms:W3CDTF">2024-02-18T04:21:31Z</dcterms:created>
  <dcterms:modified xsi:type="dcterms:W3CDTF">2024-08-02T19:12:50Z</dcterms:modified>
</cp:coreProperties>
</file>